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76" r:id="rId2"/>
    <p:sldId id="257" r:id="rId3"/>
    <p:sldId id="275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8" r:id="rId14"/>
    <p:sldId id="271" r:id="rId15"/>
    <p:sldId id="268" r:id="rId16"/>
    <p:sldId id="269" r:id="rId17"/>
    <p:sldId id="277" r:id="rId18"/>
    <p:sldId id="270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C58805"/>
    <a:srgbClr val="D39E18"/>
    <a:srgbClr val="D6A31B"/>
    <a:srgbClr val="F1C12C"/>
    <a:srgbClr val="CD9611"/>
    <a:srgbClr val="8F6003"/>
    <a:srgbClr val="C88D09"/>
    <a:srgbClr val="AC7300"/>
    <a:srgbClr val="D39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931FE-BCEF-5627-F314-678F371F9E37}" v="175" dt="2024-07-15T13:57:19.902"/>
    <p1510:client id="{6B9CC504-9B3B-39F9-B0F8-483D5AFF5E8B}" v="158" dt="2024-07-15T11:57:27.779"/>
    <p1510:client id="{76B60913-0640-896A-1D64-B663831984AA}" v="9" dt="2024-07-15T13:5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 autoAdjust="0"/>
    <p:restoredTop sz="94660"/>
  </p:normalViewPr>
  <p:slideViewPr>
    <p:cSldViewPr snapToGrid="0">
      <p:cViewPr varScale="1">
        <p:scale>
          <a:sx n="63" d="100"/>
          <a:sy n="63" d="100"/>
        </p:scale>
        <p:origin x="464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00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03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9bdb13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9bdb13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8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9bdb13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9bdb13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748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34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90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15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68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69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75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8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4565e2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4565e2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99bdb13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99bdb13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8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a4565e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a4565e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8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1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1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4.xml"/><Relationship Id="rId3" Type="http://schemas.openxmlformats.org/officeDocument/2006/relationships/image" Target="../media/image27.png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8.xml"/><Relationship Id="rId2" Type="http://schemas.openxmlformats.org/officeDocument/2006/relationships/notesSlide" Target="../notesSlides/notesSlide18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6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82A96-E72B-A7BD-F76B-52EACF883B57}"/>
              </a:ext>
            </a:extLst>
          </p:cNvPr>
          <p:cNvSpPr txBox="1"/>
          <p:nvPr/>
        </p:nvSpPr>
        <p:spPr>
          <a:xfrm>
            <a:off x="-76394" y="1614465"/>
            <a:ext cx="67257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solidFill>
                  <a:srgbClr val="C28300"/>
                </a:solidFill>
                <a:ea typeface="Cambria Math"/>
              </a:rPr>
              <a:t>Design of a Wireless Indoor </a:t>
            </a:r>
            <a:r>
              <a:rPr lang="en-US" sz="1800" b="1" dirty="0" smtClean="0">
                <a:solidFill>
                  <a:srgbClr val="C28300"/>
                </a:solidFill>
                <a:ea typeface="Cambria Math"/>
              </a:rPr>
              <a:t>Tracking System </a:t>
            </a:r>
            <a:r>
              <a:rPr lang="en-US" sz="1800" b="1" dirty="0">
                <a:solidFill>
                  <a:srgbClr val="C28300"/>
                </a:solidFill>
                <a:ea typeface="Cambria Math"/>
              </a:rPr>
              <a:t>for Multi-Sensor Data </a:t>
            </a:r>
            <a:r>
              <a:rPr lang="en-US" sz="1800" b="1" dirty="0" smtClean="0">
                <a:solidFill>
                  <a:srgbClr val="C28300"/>
                </a:solidFill>
                <a:ea typeface="Cambria Math"/>
              </a:rPr>
              <a:t>Acquisition with </a:t>
            </a:r>
            <a:r>
              <a:rPr lang="en-US" sz="1800" b="1" dirty="0">
                <a:solidFill>
                  <a:srgbClr val="C28300"/>
                </a:solidFill>
                <a:ea typeface="Cambria Math"/>
              </a:rPr>
              <a:t>BLE Channel Sounding</a:t>
            </a:r>
            <a:endParaRPr lang="el-GR" sz="1800" b="1" dirty="0">
              <a:solidFill>
                <a:srgbClr val="C28300"/>
              </a:solidFill>
              <a:ea typeface="Cambria Math"/>
            </a:endParaRPr>
          </a:p>
        </p:txBody>
      </p:sp>
      <p:sp>
        <p:nvSpPr>
          <p:cNvPr id="17" name="Google Shape;85;p13">
            <a:extLst>
              <a:ext uri="{FF2B5EF4-FFF2-40B4-BE49-F238E27FC236}">
                <a16:creationId xmlns:a16="http://schemas.microsoft.com/office/drawing/2014/main" id="{0DD44675-1ECB-CD5B-14CF-F0437F51B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535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Name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Vasiloglou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Athanasios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>
              <a:buSzPct val="100000"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Advisor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Prof.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Evangelos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V.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Hristoforou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NTUA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l-GR" sz="1800" b="1" dirty="0" err="1">
                <a:solidFill>
                  <a:schemeClr val="bg1"/>
                </a:solidFill>
                <a:latin typeface="+mn-lt"/>
              </a:rPr>
              <a:t>Date</a:t>
            </a:r>
            <a:r>
              <a:rPr lang="el-GR" sz="18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24/</a:t>
            </a:r>
            <a:r>
              <a:rPr lang="el-GR" sz="180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l-GR" sz="1800" dirty="0" smtClean="0">
                <a:solidFill>
                  <a:schemeClr val="bg1"/>
                </a:solidFill>
                <a:latin typeface="+mn-lt"/>
              </a:rPr>
              <a:t>202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5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FB74BBDF-C319-DD93-39F5-FC15B8145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-16973"/>
          <a:stretch/>
        </p:blipFill>
        <p:spPr>
          <a:xfrm>
            <a:off x="154425" y="107146"/>
            <a:ext cx="2885946" cy="1159813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5FAA3D54-DF9E-7D64-97B0-B21C59F2F234}"/>
              </a:ext>
            </a:extLst>
          </p:cNvPr>
          <p:cNvGrpSpPr/>
          <p:nvPr/>
        </p:nvGrpSpPr>
        <p:grpSpPr>
          <a:xfrm>
            <a:off x="10199137" y="5687900"/>
            <a:ext cx="2230839" cy="1063420"/>
            <a:chOff x="152400" y="2848354"/>
            <a:chExt cx="3959742" cy="1887571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1F3F0B0E-E226-008A-A977-CD2BF5B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18" t="-16973" r="38728"/>
            <a:stretch/>
          </p:blipFill>
          <p:spPr>
            <a:xfrm>
              <a:off x="152400" y="2848354"/>
              <a:ext cx="1752600" cy="18875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AF95E-D96A-69FD-2C0F-24C66E4E3067}"/>
                </a:ext>
              </a:extLst>
            </p:cNvPr>
            <p:cNvSpPr txBox="1"/>
            <p:nvPr/>
          </p:nvSpPr>
          <p:spPr>
            <a:xfrm>
              <a:off x="1216542" y="3257364"/>
              <a:ext cx="2895600" cy="147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CBCBC"/>
                  </a:solidFill>
                </a:rPr>
                <a:t>ECE</a:t>
              </a:r>
              <a:endParaRPr lang="en-US" sz="2800" b="1" dirty="0">
                <a:solidFill>
                  <a:srgbClr val="BCBCBC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BCBCBC"/>
                  </a:solidFill>
                </a:rPr>
                <a:t>NTUA</a:t>
              </a:r>
              <a:endParaRPr lang="el-GR" sz="2000" dirty="0">
                <a:solidFill>
                  <a:srgbClr val="BCBCBC"/>
                </a:solidFill>
              </a:endParaRPr>
            </a:p>
          </p:txBody>
        </p:sp>
      </p:grpSp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93" y="2322686"/>
            <a:ext cx="3762375" cy="310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26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518B3199-FF2C-F11A-46F4-C82C62469556}"/>
              </a:ext>
            </a:extLst>
          </p:cNvPr>
          <p:cNvSpPr/>
          <p:nvPr/>
        </p:nvSpPr>
        <p:spPr>
          <a:xfrm>
            <a:off x="0" y="-473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8518178" y="2938575"/>
            <a:ext cx="472968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IFFT error : 0.049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PBR error : 1.312 m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Average </a:t>
            </a:r>
            <a:r>
              <a:rPr lang="en-US" sz="1800" dirty="0" err="1" smtClean="0">
                <a:latin typeface="Arial"/>
                <a:ea typeface="Arial"/>
                <a:cs typeface="Arial"/>
                <a:sym typeface="Arial"/>
              </a:rPr>
              <a:t>Dist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error : 0.650 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551C615-BB7B-F822-DCDB-D69603948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10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57B57A73-998A-3585-9977-07B5034E30F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10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First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66D0592-C135-EE95-9CBD-D7EB5C6780D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C0847025-752B-070C-89B6-E24CBCAA0E41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ABEABEA-04A1-4F67-1F59-54EB1CA2282A}"/>
              </a:ext>
            </a:extLst>
          </p:cNvPr>
          <p:cNvSpPr/>
          <p:nvPr/>
        </p:nvSpPr>
        <p:spPr>
          <a:xfrm>
            <a:off x="8905327" y="2955496"/>
            <a:ext cx="45719" cy="906368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9BAB3-9E74-3CCF-1B54-BA1F9724AB79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02306"/>
            <a:ext cx="8291374" cy="3928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4C8BA304-C377-309A-83E6-E2BF2DEA0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A4F0FB3-C7A3-F89F-3224-15AEF659762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E994F07-E1D2-14E3-0C74-4B84FE99C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11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F72E8937-ABE4-3EE9-B828-A80CFA3878E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11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D0AF838-7EA8-E4D6-5629-8EB89CC3126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A00B1-6B6D-9AA6-DA87-3B8033BCD6A1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Second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" y="1619806"/>
            <a:ext cx="6678062" cy="333903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4" y="1619806"/>
            <a:ext cx="3618167" cy="333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-12930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12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C67FE-EBC9-44E6-D31E-16DF12447FB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Third Testing Set up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1F0ED"/>
              </a:clrFrom>
              <a:clrTo>
                <a:srgbClr val="F1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2" y="1643979"/>
            <a:ext cx="6030037" cy="4172877"/>
          </a:xfrm>
          <a:prstGeom prst="rect">
            <a:avLst/>
          </a:prstGeom>
        </p:spPr>
      </p:pic>
      <p:graphicFrame>
        <p:nvGraphicFramePr>
          <p:cNvPr id="22" name="Πίνακας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4079"/>
              </p:ext>
            </p:extLst>
          </p:nvPr>
        </p:nvGraphicFramePr>
        <p:xfrm>
          <a:off x="7151551" y="2299567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to Target</a:t>
                      </a:r>
                      <a:r>
                        <a:rPr lang="en-US" baseline="0" dirty="0" smtClean="0"/>
                        <a:t> 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l-GR" dirty="0" smtClean="0"/>
                        <a:t>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4.5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dirty="0" smtClean="0"/>
                        <a:t>Initiator</a:t>
                      </a:r>
                      <a:r>
                        <a:rPr lang="en-US" baseline="0" dirty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3.0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6F194D-8F19-F360-4891-1BFBB0582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50F21B7-16FB-B5E9-A82C-822CD3241F86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F3BB2B52-AC90-EBE7-9D6C-45CE76763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13</a:t>
            </a:fld>
            <a:endParaRPr lang="el-GR" dirty="0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641D5D90-A139-5EE5-751E-5D538944B4CE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3890117-C257-DB12-4843-2B1616D60A75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2616F-0936-B397-DC8D-9A32D0011B57}"/>
              </a:ext>
            </a:extLst>
          </p:cNvPr>
          <p:cNvSpPr txBox="1"/>
          <p:nvPr/>
        </p:nvSpPr>
        <p:spPr>
          <a:xfrm>
            <a:off x="653850" y="237703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Results	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B9B66-DAA3-2BDF-3AC9-0ED02AFBC1CA}"/>
              </a:ext>
            </a:extLst>
          </p:cNvPr>
          <p:cNvSpPr txBox="1"/>
          <p:nvPr/>
        </p:nvSpPr>
        <p:spPr>
          <a:xfrm>
            <a:off x="653850" y="7771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Error Heat Map</a:t>
            </a:r>
            <a:endParaRPr lang="el-GR" sz="2400" b="1" dirty="0">
              <a:solidFill>
                <a:schemeClr val="tx1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" y="1439371"/>
            <a:ext cx="4861941" cy="4626407"/>
          </a:xfrm>
          <a:prstGeom prst="rect">
            <a:avLst/>
          </a:prstGeom>
        </p:spPr>
      </p:pic>
      <p:graphicFrame>
        <p:nvGraphicFramePr>
          <p:cNvPr id="17" name="Πίνακας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52849"/>
              </p:ext>
            </p:extLst>
          </p:nvPr>
        </p:nvGraphicFramePr>
        <p:xfrm>
          <a:off x="6426200" y="2178732"/>
          <a:ext cx="4368800" cy="2861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7798488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188287662"/>
                    </a:ext>
                  </a:extLst>
                </a:gridCol>
              </a:tblGrid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Average error </a:t>
                      </a:r>
                      <a:r>
                        <a:rPr lang="en-US" baseline="0" smtClean="0"/>
                        <a:t>(m)</a:t>
                      </a:r>
                      <a:endParaRPr lang="el-GR" dirty="0"/>
                    </a:p>
                  </a:txBody>
                  <a:tcPr>
                    <a:solidFill>
                      <a:srgbClr val="C588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8856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 1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0.142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451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2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0.177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03"/>
                  </a:ext>
                </a:extLst>
              </a:tr>
              <a:tr h="715425">
                <a:tc>
                  <a:txBody>
                    <a:bodyPr/>
                    <a:lstStyle/>
                    <a:p>
                      <a:r>
                        <a:rPr lang="en-US" smtClean="0"/>
                        <a:t>Initiator</a:t>
                      </a:r>
                      <a:r>
                        <a:rPr lang="en-US" baseline="0" smtClean="0"/>
                        <a:t> 3 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0.193</a:t>
                      </a:r>
                      <a:endParaRPr lang="el-GR" dirty="0"/>
                    </a:p>
                  </a:txBody>
                  <a:tcP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8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E2DA430-1112-BB1A-8A5A-38AA0C16B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42C9D3-9A8C-4605-D8F9-0A4263FEFA1C}"/>
              </a:ext>
            </a:extLst>
          </p:cNvPr>
          <p:cNvSpPr txBox="1"/>
          <p:nvPr/>
        </p:nvSpPr>
        <p:spPr>
          <a:xfrm>
            <a:off x="764883" y="2202267"/>
            <a:ext cx="557022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Summary</a:t>
            </a:r>
          </a:p>
          <a:p>
            <a:endParaRPr lang="en-US" sz="1800" dirty="0"/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Sub-meter ranging achieved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Modular &amp; scalable Solution </a:t>
            </a:r>
          </a:p>
          <a:p>
            <a:pPr marL="3937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Cost-effective design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Θέση αριθμού διαφάνειας 2">
            <a:extLst>
              <a:ext uri="{FF2B5EF4-FFF2-40B4-BE49-F238E27FC236}">
                <a16:creationId xmlns:a16="http://schemas.microsoft.com/office/drawing/2014/main" id="{09EEBC52-D4D8-C945-9331-1C9C12F68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mtClean="0"/>
              <a:pPr/>
              <a:t>14</a:t>
            </a:fld>
            <a:endParaRPr lang="el-GR"/>
          </a:p>
        </p:txBody>
      </p:sp>
      <p:sp>
        <p:nvSpPr>
          <p:cNvPr id="10" name="Θέση αριθμού διαφάνειας 10">
            <a:extLst>
              <a:ext uri="{FF2B5EF4-FFF2-40B4-BE49-F238E27FC236}">
                <a16:creationId xmlns:a16="http://schemas.microsoft.com/office/drawing/2014/main" id="{E8F0CDBC-1CCB-AAE7-3867-75FA11C1C28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2C26D-7F66-025A-00B7-487A9A271D61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Conclusions and Perspectives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609CAB3-1554-9FCF-3010-7BB1403A052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DD4C4C6-FF97-D46B-27F4-A25A4BDDED6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B5D1AF-FA47-65B0-3038-4DC9A67E2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14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BD99C3C5-A892-9052-413A-C5F233DC34B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8AA99-A9A8-8EFB-5F6E-1D08B0A61D6C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51CB2-CE04-460C-4B52-85F98A4BB2D6}"/>
              </a:ext>
            </a:extLst>
          </p:cNvPr>
          <p:cNvSpPr txBox="1"/>
          <p:nvPr/>
        </p:nvSpPr>
        <p:spPr>
          <a:xfrm>
            <a:off x="764883" y="4238077"/>
            <a:ext cx="55702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/>
              <a:t>Further Work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 real-time </a:t>
            </a:r>
            <a:r>
              <a:rPr lang="en-US" sz="1800" dirty="0" smtClean="0"/>
              <a:t>supervision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Anchor </a:t>
            </a:r>
            <a:r>
              <a:rPr lang="en-US" sz="1800" dirty="0" smtClean="0"/>
              <a:t>Hardware Optimization</a:t>
            </a:r>
            <a:endParaRPr lang="en-US" sz="18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6104D95E-3A7F-A296-F64F-794DCC482066}"/>
              </a:ext>
            </a:extLst>
          </p:cNvPr>
          <p:cNvSpPr/>
          <p:nvPr/>
        </p:nvSpPr>
        <p:spPr>
          <a:xfrm>
            <a:off x="606338" y="4260803"/>
            <a:ext cx="36000" cy="14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F33CB54D-7BBB-2F98-77B5-D9C8EA55BFEB}"/>
              </a:ext>
            </a:extLst>
          </p:cNvPr>
          <p:cNvSpPr/>
          <p:nvPr/>
        </p:nvSpPr>
        <p:spPr>
          <a:xfrm>
            <a:off x="606338" y="2224993"/>
            <a:ext cx="36000" cy="169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DF29C711-769F-A001-FDEE-5078FB6850CB}"/>
              </a:ext>
            </a:extLst>
          </p:cNvPr>
          <p:cNvSpPr/>
          <p:nvPr/>
        </p:nvSpPr>
        <p:spPr>
          <a:xfrm rot="16200000">
            <a:off x="2017273" y="1344574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1BB3124-355E-93AF-6A16-19C99C656A95}"/>
              </a:ext>
            </a:extLst>
          </p:cNvPr>
          <p:cNvSpPr/>
          <p:nvPr/>
        </p:nvSpPr>
        <p:spPr>
          <a:xfrm rot="16200000">
            <a:off x="2017273" y="3367365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F5EF74-844D-4E02-1E53-D9F2B1B22FB8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20" name="Εικόνα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87" y="1725883"/>
            <a:ext cx="3762375" cy="310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B1748CC7-4CCF-A8A6-6D5D-88560A71BF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70624049">
            <a:extLst>
              <a:ext uri="{FF2B5EF4-FFF2-40B4-BE49-F238E27FC236}">
                <a16:creationId xmlns:a16="http://schemas.microsoft.com/office/drawing/2014/main" id="{CA9C0030-D444-B241-3B95-63AB88FA4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r="8779"/>
          <a:stretch/>
        </p:blipFill>
        <p:spPr>
          <a:xfrm>
            <a:off x="354032" y="1904495"/>
            <a:ext cx="5785721" cy="3478477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7942F26-FE2A-D62B-6E1A-7BCB7F0D6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15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9B091942-3548-DF77-9984-66CCD4C64A3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B384E-F09E-FCE9-0971-D0EE78B883BA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Yaw Moment Method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47C4B-3966-CEDF-4393-447D68114A3A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Yaw Moment Diagrams and Skid Pad Competition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04E668F-50D0-22A8-3DA3-31D9EF0F804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4B010D28-96AA-12E9-12B5-CEAA4E94EA19}"/>
              </a:ext>
            </a:extLst>
          </p:cNvPr>
          <p:cNvSpPr/>
          <p:nvPr/>
        </p:nvSpPr>
        <p:spPr>
          <a:xfrm>
            <a:off x="6869728" y="1904495"/>
            <a:ext cx="4968240" cy="3834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30" name="Ομάδα 29">
            <a:extLst>
              <a:ext uri="{FF2B5EF4-FFF2-40B4-BE49-F238E27FC236}">
                <a16:creationId xmlns:a16="http://schemas.microsoft.com/office/drawing/2014/main" id="{D965913F-9518-412F-FD26-F5D78F71D080}"/>
              </a:ext>
            </a:extLst>
          </p:cNvPr>
          <p:cNvGrpSpPr/>
          <p:nvPr/>
        </p:nvGrpSpPr>
        <p:grpSpPr>
          <a:xfrm>
            <a:off x="6969449" y="1923442"/>
            <a:ext cx="4778123" cy="3291197"/>
            <a:chOff x="7214586" y="1220112"/>
            <a:chExt cx="4778123" cy="3291197"/>
          </a:xfrm>
        </p:grpSpPr>
        <p:sp>
          <p:nvSpPr>
            <p:cNvPr id="12" name="Ελεύθερη σχεδίαση: Σχήμα 11">
              <a:extLst>
                <a:ext uri="{FF2B5EF4-FFF2-40B4-BE49-F238E27FC236}">
                  <a16:creationId xmlns:a16="http://schemas.microsoft.com/office/drawing/2014/main" id="{4AF88A69-8898-02BF-7789-8530D9AAAE5B}"/>
                </a:ext>
              </a:extLst>
            </p:cNvPr>
            <p:cNvSpPr/>
            <p:nvPr/>
          </p:nvSpPr>
          <p:spPr>
            <a:xfrm>
              <a:off x="7214586" y="1389185"/>
              <a:ext cx="4778123" cy="3053861"/>
            </a:xfrm>
            <a:custGeom>
              <a:avLst/>
              <a:gdLst>
                <a:gd name="connsiteX0" fmla="*/ 2199045 w 4778123"/>
                <a:gd name="connsiteY0" fmla="*/ 0 h 3053861"/>
                <a:gd name="connsiteX1" fmla="*/ 2591768 w 4778123"/>
                <a:gd name="connsiteY1" fmla="*/ 0 h 3053861"/>
                <a:gd name="connsiteX2" fmla="*/ 2591768 w 4778123"/>
                <a:gd name="connsiteY2" fmla="*/ 718637 h 3053861"/>
                <a:gd name="connsiteX3" fmla="*/ 2684435 w 4778123"/>
                <a:gd name="connsiteY3" fmla="*/ 623732 h 3053861"/>
                <a:gd name="connsiteX4" fmla="*/ 3526200 w 4778123"/>
                <a:gd name="connsiteY4" fmla="*/ 298505 h 3053861"/>
                <a:gd name="connsiteX5" fmla="*/ 4778123 w 4778123"/>
                <a:gd name="connsiteY5" fmla="*/ 1550428 h 3053861"/>
                <a:gd name="connsiteX6" fmla="*/ 3526200 w 4778123"/>
                <a:gd name="connsiteY6" fmla="*/ 2802351 h 3053861"/>
                <a:gd name="connsiteX7" fmla="*/ 2684436 w 4778123"/>
                <a:gd name="connsiteY7" fmla="*/ 2477124 h 3053861"/>
                <a:gd name="connsiteX8" fmla="*/ 2591768 w 4778123"/>
                <a:gd name="connsiteY8" fmla="*/ 2379926 h 3053861"/>
                <a:gd name="connsiteX9" fmla="*/ 2591768 w 4778123"/>
                <a:gd name="connsiteY9" fmla="*/ 3053861 h 3053861"/>
                <a:gd name="connsiteX10" fmla="*/ 2199045 w 4778123"/>
                <a:gd name="connsiteY10" fmla="*/ 3053861 h 3053861"/>
                <a:gd name="connsiteX11" fmla="*/ 2199045 w 4778123"/>
                <a:gd name="connsiteY11" fmla="*/ 2300826 h 3053861"/>
                <a:gd name="connsiteX12" fmla="*/ 2198561 w 4778123"/>
                <a:gd name="connsiteY12" fmla="*/ 2301457 h 3053861"/>
                <a:gd name="connsiteX13" fmla="*/ 1251923 w 4778123"/>
                <a:gd name="connsiteY13" fmla="*/ 2734089 h 3053861"/>
                <a:gd name="connsiteX14" fmla="*/ 0 w 4778123"/>
                <a:gd name="connsiteY14" fmla="*/ 1482166 h 3053861"/>
                <a:gd name="connsiteX15" fmla="*/ 1251923 w 4778123"/>
                <a:gd name="connsiteY15" fmla="*/ 230243 h 3053861"/>
                <a:gd name="connsiteX16" fmla="*/ 2093688 w 4778123"/>
                <a:gd name="connsiteY16" fmla="*/ 555470 h 3053861"/>
                <a:gd name="connsiteX17" fmla="*/ 2199045 w 4778123"/>
                <a:gd name="connsiteY17" fmla="*/ 665979 h 305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8123" h="3053861">
                  <a:moveTo>
                    <a:pt x="2199045" y="0"/>
                  </a:moveTo>
                  <a:lnTo>
                    <a:pt x="2591768" y="0"/>
                  </a:lnTo>
                  <a:lnTo>
                    <a:pt x="2591768" y="718637"/>
                  </a:lnTo>
                  <a:lnTo>
                    <a:pt x="2684435" y="623732"/>
                  </a:lnTo>
                  <a:cubicBezTo>
                    <a:pt x="2906761" y="421663"/>
                    <a:pt x="3202098" y="298505"/>
                    <a:pt x="3526200" y="298505"/>
                  </a:cubicBezTo>
                  <a:cubicBezTo>
                    <a:pt x="4217618" y="298505"/>
                    <a:pt x="4778123" y="859010"/>
                    <a:pt x="4778123" y="1550428"/>
                  </a:cubicBezTo>
                  <a:cubicBezTo>
                    <a:pt x="4778123" y="2241846"/>
                    <a:pt x="4217618" y="2802351"/>
                    <a:pt x="3526200" y="2802351"/>
                  </a:cubicBezTo>
                  <a:cubicBezTo>
                    <a:pt x="3202098" y="2802351"/>
                    <a:pt x="2906761" y="2679193"/>
                    <a:pt x="2684436" y="2477124"/>
                  </a:cubicBezTo>
                  <a:lnTo>
                    <a:pt x="2591768" y="2379926"/>
                  </a:lnTo>
                  <a:lnTo>
                    <a:pt x="2591768" y="3053861"/>
                  </a:lnTo>
                  <a:lnTo>
                    <a:pt x="2199045" y="3053861"/>
                  </a:lnTo>
                  <a:lnTo>
                    <a:pt x="2199045" y="2300826"/>
                  </a:lnTo>
                  <a:lnTo>
                    <a:pt x="2198561" y="2301457"/>
                  </a:lnTo>
                  <a:cubicBezTo>
                    <a:pt x="1969009" y="2566458"/>
                    <a:pt x="1630042" y="2734089"/>
                    <a:pt x="1251923" y="2734089"/>
                  </a:cubicBezTo>
                  <a:cubicBezTo>
                    <a:pt x="560505" y="2734089"/>
                    <a:pt x="0" y="2173584"/>
                    <a:pt x="0" y="1482166"/>
                  </a:cubicBezTo>
                  <a:cubicBezTo>
                    <a:pt x="0" y="790748"/>
                    <a:pt x="560505" y="230243"/>
                    <a:pt x="1251923" y="230243"/>
                  </a:cubicBezTo>
                  <a:cubicBezTo>
                    <a:pt x="1576026" y="230243"/>
                    <a:pt x="1871362" y="353401"/>
                    <a:pt x="2093688" y="555470"/>
                  </a:cubicBezTo>
                  <a:lnTo>
                    <a:pt x="2199045" y="665979"/>
                  </a:lnTo>
                  <a:close/>
                </a:path>
              </a:pathLst>
            </a:cu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l-GR"/>
            </a:p>
          </p:txBody>
        </p:sp>
        <p:sp>
          <p:nvSpPr>
            <p:cNvPr id="16" name="Οβάλ 15">
              <a:extLst>
                <a:ext uri="{FF2B5EF4-FFF2-40B4-BE49-F238E27FC236}">
                  <a16:creationId xmlns:a16="http://schemas.microsoft.com/office/drawing/2014/main" id="{6B63655D-062D-8904-7EC5-27ECA790482B}"/>
                </a:ext>
              </a:extLst>
            </p:cNvPr>
            <p:cNvSpPr/>
            <p:nvPr/>
          </p:nvSpPr>
          <p:spPr>
            <a:xfrm>
              <a:off x="7608275" y="2028091"/>
              <a:ext cx="1729154" cy="1729154"/>
            </a:xfrm>
            <a:prstGeom prst="ellipse">
              <a:avLst/>
            </a:pr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Οβάλ 16">
              <a:extLst>
                <a:ext uri="{FF2B5EF4-FFF2-40B4-BE49-F238E27FC236}">
                  <a16:creationId xmlns:a16="http://schemas.microsoft.com/office/drawing/2014/main" id="{006618C7-8411-22C9-40C7-BFF37E4038F6}"/>
                </a:ext>
              </a:extLst>
            </p:cNvPr>
            <p:cNvSpPr/>
            <p:nvPr/>
          </p:nvSpPr>
          <p:spPr>
            <a:xfrm>
              <a:off x="9888415" y="2028091"/>
              <a:ext cx="1729154" cy="1729154"/>
            </a:xfrm>
            <a:prstGeom prst="ellipse">
              <a:avLst/>
            </a:prstGeom>
            <a:noFill/>
            <a:ln>
              <a:solidFill>
                <a:srgbClr val="AC7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Βέλος: Κάτω 17">
              <a:extLst>
                <a:ext uri="{FF2B5EF4-FFF2-40B4-BE49-F238E27FC236}">
                  <a16:creationId xmlns:a16="http://schemas.microsoft.com/office/drawing/2014/main" id="{0DF86A15-E5F6-67A1-2F88-E1FDC299EB1D}"/>
                </a:ext>
              </a:extLst>
            </p:cNvPr>
            <p:cNvSpPr/>
            <p:nvPr/>
          </p:nvSpPr>
          <p:spPr>
            <a:xfrm flipV="1">
              <a:off x="9511086" y="1220112"/>
              <a:ext cx="185122" cy="629754"/>
            </a:xfrm>
            <a:prstGeom prst="downArrow">
              <a:avLst>
                <a:gd name="adj1" fmla="val 31002"/>
                <a:gd name="adj2" fmla="val 75330"/>
              </a:avLst>
            </a:prstGeom>
            <a:gradFill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" name="Βέλος: Κάτω 18">
              <a:extLst>
                <a:ext uri="{FF2B5EF4-FFF2-40B4-BE49-F238E27FC236}">
                  <a16:creationId xmlns:a16="http://schemas.microsoft.com/office/drawing/2014/main" id="{1F4C6E86-7EFB-643D-4369-6E5AA0F59C0B}"/>
                </a:ext>
              </a:extLst>
            </p:cNvPr>
            <p:cNvSpPr/>
            <p:nvPr/>
          </p:nvSpPr>
          <p:spPr>
            <a:xfrm flipV="1">
              <a:off x="9511086" y="3881555"/>
              <a:ext cx="185122" cy="629754"/>
            </a:xfrm>
            <a:prstGeom prst="downArrow">
              <a:avLst>
                <a:gd name="adj1" fmla="val 31002"/>
                <a:gd name="adj2" fmla="val 75330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Βέλος: Κυκλικό 21">
              <a:extLst>
                <a:ext uri="{FF2B5EF4-FFF2-40B4-BE49-F238E27FC236}">
                  <a16:creationId xmlns:a16="http://schemas.microsoft.com/office/drawing/2014/main" id="{0F42341E-D352-DC98-D5C9-5E11D40F72F5}"/>
                </a:ext>
              </a:extLst>
            </p:cNvPr>
            <p:cNvSpPr/>
            <p:nvPr/>
          </p:nvSpPr>
          <p:spPr>
            <a:xfrm flipH="1">
              <a:off x="7513731" y="1705129"/>
              <a:ext cx="1871038" cy="1119554"/>
            </a:xfrm>
            <a:prstGeom prst="circularArrow">
              <a:avLst>
                <a:gd name="adj1" fmla="val 7273"/>
                <a:gd name="adj2" fmla="val 749419"/>
                <a:gd name="adj3" fmla="val 20580345"/>
                <a:gd name="adj4" fmla="val 11570619"/>
                <a:gd name="adj5" fmla="val 13979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3" name="Βέλος: Κυκλικό 22">
              <a:extLst>
                <a:ext uri="{FF2B5EF4-FFF2-40B4-BE49-F238E27FC236}">
                  <a16:creationId xmlns:a16="http://schemas.microsoft.com/office/drawing/2014/main" id="{C6725A88-D0F1-2CCD-4B3A-104B552CE5C7}"/>
                </a:ext>
              </a:extLst>
            </p:cNvPr>
            <p:cNvSpPr/>
            <p:nvPr/>
          </p:nvSpPr>
          <p:spPr>
            <a:xfrm>
              <a:off x="9762891" y="1700805"/>
              <a:ext cx="1871038" cy="1119554"/>
            </a:xfrm>
            <a:prstGeom prst="circularArrow">
              <a:avLst>
                <a:gd name="adj1" fmla="val 7273"/>
                <a:gd name="adj2" fmla="val 749419"/>
                <a:gd name="adj3" fmla="val 20580345"/>
                <a:gd name="adj4" fmla="val 11570619"/>
                <a:gd name="adj5" fmla="val 13979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4" name="Βέλος: Κυκλικό 23">
              <a:extLst>
                <a:ext uri="{FF2B5EF4-FFF2-40B4-BE49-F238E27FC236}">
                  <a16:creationId xmlns:a16="http://schemas.microsoft.com/office/drawing/2014/main" id="{691D0464-2B9A-7069-595F-FB650809002A}"/>
                </a:ext>
              </a:extLst>
            </p:cNvPr>
            <p:cNvSpPr/>
            <p:nvPr/>
          </p:nvSpPr>
          <p:spPr>
            <a:xfrm rot="11576841">
              <a:off x="9564590" y="2821275"/>
              <a:ext cx="1871038" cy="1119554"/>
            </a:xfrm>
            <a:prstGeom prst="circularArrow">
              <a:avLst>
                <a:gd name="adj1" fmla="val 7273"/>
                <a:gd name="adj2" fmla="val 670085"/>
                <a:gd name="adj3" fmla="val 20580345"/>
                <a:gd name="adj4" fmla="val 18210668"/>
                <a:gd name="adj5" fmla="val 9862"/>
              </a:avLst>
            </a:prstGeom>
            <a:gradFill flip="none" rotWithShape="1">
              <a:gsLst>
                <a:gs pos="0">
                  <a:srgbClr val="FBCC32"/>
                </a:gs>
                <a:gs pos="100000">
                  <a:srgbClr val="AC7300"/>
                </a:gs>
              </a:gsLst>
              <a:lin ang="13500000" scaled="1"/>
              <a:tileRect/>
            </a:gradFill>
            <a:ln w="9525">
              <a:solidFill>
                <a:srgbClr val="0F0F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6527DB-05D5-003A-2161-BDFADDD1AD0D}"/>
                </a:ext>
              </a:extLst>
            </p:cNvPr>
            <p:cNvSpPr txBox="1"/>
            <p:nvPr/>
          </p:nvSpPr>
          <p:spPr>
            <a:xfrm>
              <a:off x="9822525" y="1310850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5. Course Exit</a:t>
              </a:r>
              <a:endParaRPr lang="el-GR" sz="9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632BD5-8FED-6E34-A18E-7D0C3C03F92A}"/>
                </a:ext>
              </a:extLst>
            </p:cNvPr>
            <p:cNvSpPr txBox="1"/>
            <p:nvPr/>
          </p:nvSpPr>
          <p:spPr>
            <a:xfrm>
              <a:off x="10112176" y="2280327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2. Two clockwise laps</a:t>
              </a:r>
              <a:endParaRPr lang="el-GR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E94E77-4661-68C0-9E3F-CCBF7C2B396B}"/>
                </a:ext>
              </a:extLst>
            </p:cNvPr>
            <p:cNvSpPr txBox="1"/>
            <p:nvPr/>
          </p:nvSpPr>
          <p:spPr>
            <a:xfrm>
              <a:off x="10098586" y="3790635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3. Transmission</a:t>
              </a:r>
              <a:endParaRPr lang="el-GR" sz="9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6A1D2A-3069-994F-6243-6742E207C973}"/>
                </a:ext>
              </a:extLst>
            </p:cNvPr>
            <p:cNvSpPr txBox="1"/>
            <p:nvPr/>
          </p:nvSpPr>
          <p:spPr>
            <a:xfrm>
              <a:off x="9783296" y="4254490"/>
              <a:ext cx="137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1. Course Entry</a:t>
              </a:r>
              <a:endParaRPr lang="el-GR" sz="9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4FB182-0EBA-C14D-8F73-96A20B50877E}"/>
                </a:ext>
              </a:extLst>
            </p:cNvPr>
            <p:cNvSpPr txBox="1"/>
            <p:nvPr/>
          </p:nvSpPr>
          <p:spPr>
            <a:xfrm>
              <a:off x="7732993" y="2285518"/>
              <a:ext cx="1550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4. Two counter-clockwise laps</a:t>
              </a:r>
              <a:endParaRPr lang="el-GR" sz="900" dirty="0"/>
            </a:p>
          </p:txBody>
        </p:sp>
      </p:grpSp>
      <p:grpSp>
        <p:nvGrpSpPr>
          <p:cNvPr id="38" name="Ομάδα 37">
            <a:extLst>
              <a:ext uri="{FF2B5EF4-FFF2-40B4-BE49-F238E27FC236}">
                <a16:creationId xmlns:a16="http://schemas.microsoft.com/office/drawing/2014/main" id="{D0F7D729-6406-A0A8-75F1-29610E8C6E48}"/>
              </a:ext>
            </a:extLst>
          </p:cNvPr>
          <p:cNvGrpSpPr/>
          <p:nvPr/>
        </p:nvGrpSpPr>
        <p:grpSpPr>
          <a:xfrm>
            <a:off x="354032" y="5216808"/>
            <a:ext cx="5785720" cy="678808"/>
            <a:chOff x="6755884" y="4924257"/>
            <a:chExt cx="3687421" cy="678808"/>
          </a:xfrm>
        </p:grpSpPr>
        <p:sp>
          <p:nvSpPr>
            <p:cNvPr id="36" name="Ορθογώνιο 35">
              <a:extLst>
                <a:ext uri="{FF2B5EF4-FFF2-40B4-BE49-F238E27FC236}">
                  <a16:creationId xmlns:a16="http://schemas.microsoft.com/office/drawing/2014/main" id="{EA484F5D-7161-FBD5-54EA-47BDA752D6FB}"/>
                </a:ext>
              </a:extLst>
            </p:cNvPr>
            <p:cNvSpPr/>
            <p:nvPr/>
          </p:nvSpPr>
          <p:spPr>
            <a:xfrm rot="16200000">
              <a:off x="8417032" y="3420141"/>
              <a:ext cx="365125" cy="3687421"/>
            </a:xfrm>
            <a:prstGeom prst="rect">
              <a:avLst/>
            </a:prstGeom>
            <a:gradFill flip="none" rotWithShape="1">
              <a:gsLst>
                <a:gs pos="48000">
                  <a:srgbClr val="AC7300"/>
                </a:gs>
                <a:gs pos="0">
                  <a:srgbClr val="0F0F0F"/>
                </a:gs>
                <a:gs pos="86000">
                  <a:srgbClr val="D39F19"/>
                </a:gs>
                <a:gs pos="67000">
                  <a:srgbClr val="C28300"/>
                </a:gs>
                <a:gs pos="100000">
                  <a:srgbClr val="FBCC3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7" name="Google Shape;139;p20">
              <a:extLst>
                <a:ext uri="{FF2B5EF4-FFF2-40B4-BE49-F238E27FC236}">
                  <a16:creationId xmlns:a16="http://schemas.microsoft.com/office/drawing/2014/main" id="{C76F24E0-E88E-8524-5E00-902DB99BA950}"/>
                </a:ext>
              </a:extLst>
            </p:cNvPr>
            <p:cNvSpPr txBox="1">
              <a:spLocks/>
            </p:cNvSpPr>
            <p:nvPr/>
          </p:nvSpPr>
          <p:spPr>
            <a:xfrm>
              <a:off x="7040879" y="4924257"/>
              <a:ext cx="3139441" cy="6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25730" algn="ctr">
                <a:buSzPct val="40909"/>
              </a:pPr>
              <a:r>
                <a:rPr lang="en-US" sz="2500" b="1" dirty="0">
                  <a:solidFill>
                    <a:schemeClr val="bg1"/>
                  </a:solidFill>
                  <a:latin typeface="+mn-lt"/>
                </a:rPr>
                <a:t>Yaw Moment for different inputs</a:t>
              </a:r>
            </a:p>
          </p:txBody>
        </p:sp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60977358-FEFD-4B8F-0CA8-A418BB8B7BB8}"/>
              </a:ext>
            </a:extLst>
          </p:cNvPr>
          <p:cNvGrpSpPr/>
          <p:nvPr/>
        </p:nvGrpSpPr>
        <p:grpSpPr>
          <a:xfrm>
            <a:off x="6868328" y="5216808"/>
            <a:ext cx="4968240" cy="678808"/>
            <a:chOff x="6755884" y="4924257"/>
            <a:chExt cx="3687421" cy="678808"/>
          </a:xfrm>
        </p:grpSpPr>
        <p:sp>
          <p:nvSpPr>
            <p:cNvPr id="40" name="Ορθογώνιο 39">
              <a:extLst>
                <a:ext uri="{FF2B5EF4-FFF2-40B4-BE49-F238E27FC236}">
                  <a16:creationId xmlns:a16="http://schemas.microsoft.com/office/drawing/2014/main" id="{BE048FE7-0DD4-44EE-8D50-1D31BCE094E2}"/>
                </a:ext>
              </a:extLst>
            </p:cNvPr>
            <p:cNvSpPr/>
            <p:nvPr/>
          </p:nvSpPr>
          <p:spPr>
            <a:xfrm rot="16200000">
              <a:off x="8417032" y="3420141"/>
              <a:ext cx="365125" cy="3687421"/>
            </a:xfrm>
            <a:prstGeom prst="rect">
              <a:avLst/>
            </a:prstGeom>
            <a:gradFill flip="none" rotWithShape="1">
              <a:gsLst>
                <a:gs pos="48000">
                  <a:srgbClr val="AC7300"/>
                </a:gs>
                <a:gs pos="0">
                  <a:srgbClr val="0F0F0F"/>
                </a:gs>
                <a:gs pos="86000">
                  <a:srgbClr val="D39F19"/>
                </a:gs>
                <a:gs pos="67000">
                  <a:srgbClr val="C28300"/>
                </a:gs>
                <a:gs pos="100000">
                  <a:srgbClr val="FBCC3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1" name="Google Shape;139;p20">
              <a:extLst>
                <a:ext uri="{FF2B5EF4-FFF2-40B4-BE49-F238E27FC236}">
                  <a16:creationId xmlns:a16="http://schemas.microsoft.com/office/drawing/2014/main" id="{156879CF-912A-2739-EFC7-A732D6B609D5}"/>
                </a:ext>
              </a:extLst>
            </p:cNvPr>
            <p:cNvSpPr txBox="1">
              <a:spLocks/>
            </p:cNvSpPr>
            <p:nvPr/>
          </p:nvSpPr>
          <p:spPr>
            <a:xfrm>
              <a:off x="7040879" y="4924257"/>
              <a:ext cx="3139441" cy="6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25730" algn="ctr">
                <a:buSzPct val="40909"/>
              </a:pPr>
              <a:r>
                <a:rPr lang="en-US" sz="2500" b="1" dirty="0" err="1">
                  <a:solidFill>
                    <a:schemeClr val="bg1"/>
                  </a:solidFill>
                  <a:latin typeface="+mn-lt"/>
                </a:rPr>
                <a:t>Skidpad</a:t>
              </a:r>
              <a:endParaRPr lang="en-US" sz="25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2" name="Ορθογώνιο 41">
            <a:extLst>
              <a:ext uri="{FF2B5EF4-FFF2-40B4-BE49-F238E27FC236}">
                <a16:creationId xmlns:a16="http://schemas.microsoft.com/office/drawing/2014/main" id="{CB978B97-5A9E-1C51-54E7-DF0753A642E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44321-DD9A-034A-4D4B-4CFCCBD31B4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60" b="92795" l="9874" r="89916">
                        <a14:foregroundMark x1="48739" y1="10262" x2="48739" y2="10262"/>
                        <a14:foregroundMark x1="53992" y1="93013" x2="53992" y2="93013"/>
                        <a14:foregroundMark x1="45378" y1="7860" x2="45378" y2="786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42740" y="1346043"/>
            <a:ext cx="4967091" cy="4776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6096000" y="3416032"/>
            <a:ext cx="3226676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   </a:t>
            </a:r>
            <a:r>
              <a:rPr lang="el-GR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</a:t>
            </a:r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LM</a:t>
            </a:r>
            <a:r>
              <a:rPr lang="el-GR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b="1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Design</a:t>
            </a:r>
            <a:endParaRPr lang="en-US" sz="2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Smaller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hole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diameter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Extra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matirial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on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imporatnt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surfaces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937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Hexagonal</a:t>
            </a:r>
            <a:r>
              <a:rPr lang="el-GR" sz="2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jig</a:t>
            </a:r>
            <a:endParaRPr sz="2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16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53850" y="214950"/>
            <a:ext cx="704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Geometry based on manufacturing needs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0737C15-E5C6-F28D-B1EF-E0F13C342E0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93ECB2-091D-24E5-4B16-455BBCFA0172}"/>
              </a:ext>
            </a:extLst>
          </p:cNvPr>
          <p:cNvSpPr/>
          <p:nvPr/>
        </p:nvSpPr>
        <p:spPr>
          <a:xfrm rot="16200000">
            <a:off x="7660601" y="2433829"/>
            <a:ext cx="45719" cy="29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481CE91-0685-A869-2F6C-2A34AC8745B7}"/>
              </a:ext>
            </a:extLst>
          </p:cNvPr>
          <p:cNvSpPr/>
          <p:nvPr/>
        </p:nvSpPr>
        <p:spPr>
          <a:xfrm>
            <a:off x="6096000" y="3429000"/>
            <a:ext cx="36000" cy="2052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C4847-A1EA-32E9-0832-226DD6AEB45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D1D4F26-7939-1C0B-B413-AF022BE73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3" y="1991170"/>
            <a:ext cx="3768231" cy="293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974" r="90000">
                        <a14:foregroundMark x1="10329" y1="54512" x2="10329" y2="54512"/>
                        <a14:foregroundMark x1="6974" y1="57439" x2="6974" y2="57439"/>
                        <a14:foregroundMark x1="45461" y1="25854" x2="45461" y2="25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9529" y="1909035"/>
            <a:ext cx="5669600" cy="30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8851338" y="2508856"/>
            <a:ext cx="2839920" cy="243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l-G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l-G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lang="en-US"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Matirial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</a:t>
            </a: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37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Powder </a:t>
            </a:r>
            <a:r>
              <a:rPr lang="el-G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thicknes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DBBB135-7828-93D7-C9BB-0937B824C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17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43F0710-1EB2-620B-80FE-A1C4FEF44159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D4099-1D7F-C4B9-48E1-BE86B1431E6E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C143-E176-7A7D-6A58-1AFED160EE0E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Thermo-Mechanical Analysis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5B334BA-D64C-DF3D-0570-4ACD9B74DFF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240025E4-4698-47C9-C6D8-63CDBB32C500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BB33021A-E054-90FB-1A00-9AB21EFA80F5}"/>
              </a:ext>
            </a:extLst>
          </p:cNvPr>
          <p:cNvSpPr/>
          <p:nvPr/>
        </p:nvSpPr>
        <p:spPr>
          <a:xfrm rot="16200000">
            <a:off x="10191292" y="1758620"/>
            <a:ext cx="45719" cy="2448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7173EB5-8AD9-E7BD-1223-75392E862C9D}"/>
              </a:ext>
            </a:extLst>
          </p:cNvPr>
          <p:cNvSpPr/>
          <p:nvPr/>
        </p:nvSpPr>
        <p:spPr>
          <a:xfrm>
            <a:off x="8771874" y="2673288"/>
            <a:ext cx="36000" cy="219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BAD8F-DBC9-6725-CB00-EADEACAFFA43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DD028BD0-F4C8-1A9F-51FB-B28664D705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8585" y="1679258"/>
            <a:ext cx="2894965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A38392A-A4B6-D726-DEC2-57E42E6B7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18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7B50051-D31C-7A84-42A6-90320097089F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F85E1-075C-454A-A1FD-5B384DFE54CC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Additive Manufacturing With SLM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4FFAD-CFB4-67CB-D89B-042A0BDDF6B7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Dimensional Measurements  CMM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8F620F0-BA2E-986A-5F99-08B34E65D6A7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8A87C-F0C9-32C0-739E-515249E3EAD7}"/>
              </a:ext>
            </a:extLst>
          </p:cNvPr>
          <p:cNvSpPr txBox="1"/>
          <p:nvPr/>
        </p:nvSpPr>
        <p:spPr>
          <a:xfrm>
            <a:off x="558054" y="3802648"/>
            <a:ext cx="557022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Hole dimension </a:t>
            </a:r>
            <a:r>
              <a:rPr lang="en-US" sz="1800" dirty="0"/>
              <a:t>accuracy of </a:t>
            </a:r>
            <a:r>
              <a:rPr lang="en-US" sz="1800" b="1" dirty="0"/>
              <a:t>0.342 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Feature relative </a:t>
            </a:r>
            <a:r>
              <a:rPr lang="en-US" sz="1800" u="sng" dirty="0"/>
              <a:t>position tolerance </a:t>
            </a:r>
            <a:r>
              <a:rPr lang="en-US" sz="1800" dirty="0"/>
              <a:t>of </a:t>
            </a:r>
            <a:r>
              <a:rPr lang="en-US" sz="1800" b="1" dirty="0"/>
              <a:t>0.236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Flatness</a:t>
            </a:r>
            <a:r>
              <a:rPr lang="en-US" sz="1800" dirty="0"/>
              <a:t> of </a:t>
            </a:r>
            <a:r>
              <a:rPr lang="en-US" sz="1800" b="1" dirty="0"/>
              <a:t>0.103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Circularity</a:t>
            </a:r>
            <a:r>
              <a:rPr lang="en-US" sz="1800" dirty="0"/>
              <a:t> of </a:t>
            </a:r>
            <a:r>
              <a:rPr lang="en-US" sz="1800" b="1" dirty="0"/>
              <a:t>0.160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u="sng" dirty="0"/>
              <a:t>planes </a:t>
            </a:r>
            <a:r>
              <a:rPr lang="en-US" sz="1800" dirty="0"/>
              <a:t>were</a:t>
            </a:r>
            <a:r>
              <a:rPr lang="en-US" sz="1800" u="sng" dirty="0"/>
              <a:t> aligned </a:t>
            </a:r>
            <a:r>
              <a:rPr lang="en-US" sz="1800" dirty="0"/>
              <a:t>within </a:t>
            </a:r>
            <a:r>
              <a:rPr lang="en-US" sz="1800" b="1" dirty="0"/>
              <a:t>1 degree 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of the desired inclination</a:t>
            </a:r>
            <a:endParaRPr lang="el-GR" sz="1800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ACA7242-CAA1-DD9F-5382-6CC01EB7820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12B99B1-A78C-2A42-8896-336B9B032DCB}"/>
              </a:ext>
            </a:extLst>
          </p:cNvPr>
          <p:cNvSpPr/>
          <p:nvPr/>
        </p:nvSpPr>
        <p:spPr>
          <a:xfrm>
            <a:off x="541023" y="3868917"/>
            <a:ext cx="36000" cy="16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2" name="Picture 11" descr="A machine on a table&#10;&#10;Description automatically generated">
            <a:extLst>
              <a:ext uri="{FF2B5EF4-FFF2-40B4-BE49-F238E27FC236}">
                <a16:creationId xmlns:a16="http://schemas.microsoft.com/office/drawing/2014/main" id="{E23B184C-9C2B-9AE2-651F-608D6150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459" y="1683328"/>
            <a:ext cx="2836719" cy="3865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ABD4A-48CF-ADED-7DB6-89062EC46B8D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6A7E8B2-28DD-A804-C5EE-2CD3AF1DF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8E9F5568-64A5-47B8-4D35-BDDAA966EEA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5F6B1C1-1BEC-AE27-50A8-970F3268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19</a:t>
            </a:fld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D86016B-08EC-E371-D337-A3E9B975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-1981200" y="5160441"/>
            <a:ext cx="12192000" cy="1561034"/>
          </a:xfrm>
          <a:prstGeom prst="rect">
            <a:avLst/>
          </a:prstGeom>
        </p:spPr>
      </p:pic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E8A7B3F7-F3D9-FA2F-19BA-7ECB4672C185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19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6BDE3C8-2EFD-7D5F-550F-E5CB4FD49EB8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A756C-52EF-0E91-84C0-05EB7722FB9D}"/>
              </a:ext>
            </a:extLst>
          </p:cNvPr>
          <p:cNvSpPr txBox="1"/>
          <p:nvPr/>
        </p:nvSpPr>
        <p:spPr>
          <a:xfrm>
            <a:off x="653850" y="214950"/>
            <a:ext cx="795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Thanks for your Attention!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7764A-A060-EA6B-CAE2-782D17DE648B}"/>
              </a:ext>
            </a:extLst>
          </p:cNvPr>
          <p:cNvSpPr txBox="1"/>
          <p:nvPr/>
        </p:nvSpPr>
        <p:spPr>
          <a:xfrm>
            <a:off x="653850" y="772550"/>
            <a:ext cx="727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4B6B4-07A2-8672-0C36-D779A8412D5D}"/>
              </a:ext>
            </a:extLst>
          </p:cNvPr>
          <p:cNvSpPr txBox="1"/>
          <p:nvPr/>
        </p:nvSpPr>
        <p:spPr>
          <a:xfrm>
            <a:off x="1055912" y="1578431"/>
            <a:ext cx="4860000" cy="954107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b="1" i="1" u="sng" dirty="0" err="1">
                <a:solidFill>
                  <a:schemeClr val="tx1"/>
                </a:solidFill>
              </a:rPr>
              <a:t>Upright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Conventional</a:t>
            </a:r>
            <a:r>
              <a:rPr lang="el-GR" sz="1400" b="1" i="1" u="sng" dirty="0">
                <a:solidFill>
                  <a:schemeClr val="tx1"/>
                </a:solidFill>
              </a:rPr>
              <a:t> </a:t>
            </a:r>
            <a:r>
              <a:rPr lang="el-GR" sz="1400" b="1" i="1" u="sng" dirty="0" err="1">
                <a:solidFill>
                  <a:schemeClr val="tx1"/>
                </a:solidFill>
              </a:rPr>
              <a:t>Desig</a:t>
            </a:r>
            <a:r>
              <a:rPr lang="en-US" sz="1400" b="1" i="1" u="sng" dirty="0">
                <a:solidFill>
                  <a:schemeClr val="tx1"/>
                </a:solidFill>
              </a:rPr>
              <a:t>n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P22 </a:t>
            </a:r>
            <a:r>
              <a:rPr lang="el-GR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                               σελ.3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FEA Set Up</a:t>
            </a:r>
            <a:r>
              <a:rPr lang="el-GR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                   σελ.4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FF08-BF2E-D435-AFA4-A25C86F8FA0A}"/>
              </a:ext>
            </a:extLst>
          </p:cNvPr>
          <p:cNvSpPr txBox="1"/>
          <p:nvPr/>
        </p:nvSpPr>
        <p:spPr>
          <a:xfrm>
            <a:off x="1067153" y="2714169"/>
            <a:ext cx="4860000" cy="2677656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tx1"/>
                </a:solidFill>
              </a:rPr>
              <a:t>Topology </a:t>
            </a:r>
            <a:r>
              <a:rPr lang="en-US" b="1" i="1" u="sng" dirty="0" err="1">
                <a:solidFill>
                  <a:schemeClr val="tx1"/>
                </a:solidFill>
              </a:rPr>
              <a:t>Optomization</a:t>
            </a:r>
            <a:endParaRPr lang="el-GR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Design Space 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Definition</a:t>
            </a:r>
            <a:r>
              <a:rPr lang="el-GR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σελ.5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Load cases scenario           </a:t>
            </a:r>
            <a:r>
              <a:rPr lang="el-GR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σελ.6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Hyperworks</a:t>
            </a:r>
            <a:r>
              <a:rPr lang="en-US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topology set up </a:t>
            </a:r>
            <a:r>
              <a:rPr lang="el-GR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σελ.7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Analysis Set Up                   </a:t>
            </a:r>
            <a:r>
              <a:rPr lang="el-GR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σελ.8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Results                               </a:t>
            </a:r>
            <a:r>
              <a:rPr lang="el-GR" dirty="0">
                <a:solidFill>
                  <a:schemeClr val="tx1"/>
                </a:solidFill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σελ. 9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CAD &amp; Calculations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</a:t>
            </a:r>
            <a:r>
              <a:rPr lang="el-GR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σελ.</a:t>
            </a:r>
            <a:r>
              <a:rPr lang="en-US" dirty="0">
                <a:solidFill>
                  <a:schemeClr val="tx1"/>
                </a:solidFill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Validation FEA Set Up </a:t>
            </a:r>
            <a:r>
              <a:rPr lang="el-GR" sz="1400" dirty="0">
                <a:solidFill>
                  <a:schemeClr val="tx1"/>
                </a:solidFill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σελ.11</a:t>
            </a:r>
            <a:endParaRPr lang="el-GR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Comparison Tool</a:t>
            </a:r>
            <a:r>
              <a:rPr lang="el-GR" sz="1400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                   σελ.12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4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AD487-57EC-68F5-A82C-7556315FA23C}"/>
              </a:ext>
            </a:extLst>
          </p:cNvPr>
          <p:cNvSpPr txBox="1"/>
          <p:nvPr/>
        </p:nvSpPr>
        <p:spPr>
          <a:xfrm>
            <a:off x="6422571" y="1578431"/>
            <a:ext cx="4860000" cy="738664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YAW Moments Methods</a:t>
            </a:r>
            <a:endParaRPr lang="el-GR" sz="1400" b="1" i="1" u="sng" dirty="0">
              <a:solidFill>
                <a:schemeClr val="tx1"/>
              </a:solidFill>
            </a:endParaRP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Yaw Moment Diagrams 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SkidPad</a:t>
            </a:r>
            <a:r>
              <a:rPr lang="en-US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Competition</a:t>
            </a:r>
            <a:r>
              <a:rPr lang="el-GR" dirty="0">
                <a:solidFill>
                  <a:schemeClr val="tx1"/>
                </a:solidFill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σελ.15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20CE-5D4C-EEDD-232A-C40FA35024F5}"/>
              </a:ext>
            </a:extLst>
          </p:cNvPr>
          <p:cNvSpPr txBox="1"/>
          <p:nvPr/>
        </p:nvSpPr>
        <p:spPr>
          <a:xfrm>
            <a:off x="6422570" y="2714169"/>
            <a:ext cx="4860000" cy="1169551"/>
          </a:xfrm>
          <a:prstGeom prst="rect">
            <a:avLst/>
          </a:prstGeom>
          <a:noFill/>
          <a:ln w="28575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u="sng" dirty="0">
                <a:solidFill>
                  <a:schemeClr val="tx1"/>
                </a:solidFill>
              </a:rPr>
              <a:t>Additive Manufacturing With SLM</a:t>
            </a:r>
          </a:p>
          <a:p>
            <a:endParaRPr lang="el-GR" sz="1400" b="1" i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Final Geometry based on manufacturing needs</a:t>
            </a:r>
            <a:r>
              <a:rPr lang="el-GR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σελ.16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Thermo-Mechanical Analysis</a:t>
            </a:r>
            <a:r>
              <a:rPr lang="el-GR" dirty="0">
                <a:solidFill>
                  <a:schemeClr val="tx1"/>
                </a:solidFill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         σελ.17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Dimensional Measurements  CMM</a:t>
            </a:r>
            <a:r>
              <a:rPr lang="el-GR" dirty="0">
                <a:solidFill>
                  <a:schemeClr val="tx1"/>
                </a:solidFill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                     σελ.18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EBE7D-DCC4-4078-17BB-307F571B5131}"/>
              </a:ext>
            </a:extLst>
          </p:cNvPr>
          <p:cNvSpPr txBox="1"/>
          <p:nvPr/>
        </p:nvSpPr>
        <p:spPr>
          <a:xfrm>
            <a:off x="6422570" y="4084285"/>
            <a:ext cx="4860000" cy="307777"/>
          </a:xfrm>
          <a:prstGeom prst="rect">
            <a:avLst/>
          </a:prstGeom>
          <a:gradFill flip="none" rotWithShape="1">
            <a:gsLst>
              <a:gs pos="0">
                <a:srgbClr val="FBCC32"/>
              </a:gs>
              <a:gs pos="25000">
                <a:srgbClr val="D39F19"/>
              </a:gs>
              <a:gs pos="75000">
                <a:srgbClr val="AC7300"/>
              </a:gs>
              <a:gs pos="50000">
                <a:srgbClr val="D39F19"/>
              </a:gs>
              <a:gs pos="100000">
                <a:srgbClr val="0F0F0F"/>
              </a:gs>
            </a:gsLst>
            <a:lin ang="10800000" scaled="1"/>
            <a:tileRect/>
          </a:gradFill>
          <a:ln w="19050">
            <a:solidFill>
              <a:srgbClr val="0F0F0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="1" i="1" u="sng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NCLUSIONS &amp; PERSPECTIVES</a:t>
            </a:r>
            <a:endParaRPr lang="en-US" sz="1400" b="1" i="1" u="sng" dirty="0">
              <a:solidFill>
                <a:schemeClr val="bg1"/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754B231-008A-FE90-4E61-B0F1D09D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2" b="71598"/>
          <a:stretch/>
        </p:blipFill>
        <p:spPr>
          <a:xfrm>
            <a:off x="9701401" y="5160441"/>
            <a:ext cx="1404257" cy="1561034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D6516BB-9D19-444E-7650-D48F9887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4" b="71598"/>
          <a:stretch/>
        </p:blipFill>
        <p:spPr>
          <a:xfrm>
            <a:off x="10689773" y="5166823"/>
            <a:ext cx="7217229" cy="1561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9F5E464-4456-B36E-E6CC-487F2E9229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BDBF1-16B0-9672-A4B0-1E22CB9E1116}"/>
              </a:ext>
            </a:extLst>
          </p:cNvPr>
          <p:cNvSpPr txBox="1"/>
          <p:nvPr/>
        </p:nvSpPr>
        <p:spPr>
          <a:xfrm>
            <a:off x="594363" y="214950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28300"/>
                </a:solidFill>
              </a:rPr>
              <a:t>Introduction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9A62-2704-868C-1C7D-16C9B58D9C51}"/>
              </a:ext>
            </a:extLst>
          </p:cNvPr>
          <p:cNvSpPr txBox="1"/>
          <p:nvPr/>
        </p:nvSpPr>
        <p:spPr>
          <a:xfrm>
            <a:off x="594363" y="769457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Formula Student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7E01531-85BB-90E1-68F6-167EA5ABAA1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BFF3F27-75D3-E98F-2FB1-0660F386FEA7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D63D1B8F-E64B-9E4C-2BFE-457F4CC73A62}"/>
              </a:ext>
            </a:extLst>
          </p:cNvPr>
          <p:cNvGrpSpPr/>
          <p:nvPr/>
        </p:nvGrpSpPr>
        <p:grpSpPr>
          <a:xfrm>
            <a:off x="555987" y="2238193"/>
            <a:ext cx="11098459" cy="2973711"/>
            <a:chOff x="273773" y="1728968"/>
            <a:chExt cx="11098459" cy="2973711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3">
              <a:alphaModFix/>
            </a:blip>
            <a:srcRect b="15568"/>
            <a:stretch/>
          </p:blipFill>
          <p:spPr>
            <a:xfrm>
              <a:off x="273773" y="1733524"/>
              <a:ext cx="5274309" cy="296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85635" y="1728968"/>
              <a:ext cx="5286597" cy="2973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6B44872-9BE2-9692-9E26-9279E2F6A0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2</a:t>
            </a:fld>
            <a:endParaRPr lang="el-GR"/>
          </a:p>
        </p:txBody>
      </p:sp>
      <p:sp>
        <p:nvSpPr>
          <p:cNvPr id="14" name="Θέση αριθμού διαφάνειας 10">
            <a:extLst>
              <a:ext uri="{FF2B5EF4-FFF2-40B4-BE49-F238E27FC236}">
                <a16:creationId xmlns:a16="http://schemas.microsoft.com/office/drawing/2014/main" id="{275C85B0-B9E7-C44C-1988-C5EEBA791AD6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2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A750AB4-18EE-C119-0636-175409573CBD}"/>
              </a:ext>
            </a:extLst>
          </p:cNvPr>
          <p:cNvSpPr/>
          <p:nvPr/>
        </p:nvSpPr>
        <p:spPr>
          <a:xfrm>
            <a:off x="15343" y="1604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A6215-08FE-5018-C6CB-A3D44A098E33}"/>
              </a:ext>
            </a:extLst>
          </p:cNvPr>
          <p:cNvSpPr txBox="1"/>
          <p:nvPr/>
        </p:nvSpPr>
        <p:spPr>
          <a:xfrm>
            <a:off x="594362" y="214950"/>
            <a:ext cx="632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CC40F8BA-861F-9756-D059-CB3342BA2F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4480" y="1649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t>3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7C44B8C-F2EA-3B27-EC86-61C0CFCDB9A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BACA1B83-53C7-FC53-412C-6CCF2BBFD9C0}"/>
              </a:ext>
            </a:extLst>
          </p:cNvPr>
          <p:cNvSpPr/>
          <p:nvPr/>
        </p:nvSpPr>
        <p:spPr>
          <a:xfrm>
            <a:off x="320043" y="4887998"/>
            <a:ext cx="45719" cy="13716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FDE8794A-EFA0-7463-A1C9-960284BFC582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D3B0-F294-8A99-3447-B7E2ABB96AAB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307" y1="81361" x2="20050" y2="73669"/>
                        <a14:foregroundMark x1="57673" y1="87278" x2="48762" y2="87574"/>
                        <a14:foregroundMark x1="61634" y1="92308" x2="60396" y2="99112"/>
                        <a14:foregroundMark x1="36881" y1="87278" x2="38119" y2="99112"/>
                        <a14:foregroundMark x1="38614" y1="98225" x2="52723" y2="96154"/>
                        <a14:foregroundMark x1="56931" y1="82544" x2="42574" y2="84320"/>
                        <a14:foregroundMark x1="49010" y1="76923" x2="49010" y2="76923"/>
                        <a14:foregroundMark x1="36139" y1="63905" x2="32178" y2="44083"/>
                        <a14:foregroundMark x1="57921" y1="12130" x2="57921" y2="12130"/>
                        <a14:foregroundMark x1="25000" y1="19231" x2="24752" y2="5621"/>
                        <a14:foregroundMark x1="25000" y1="2663" x2="24257" y2="0"/>
                        <a14:foregroundMark x1="25000" y1="3550" x2="25000" y2="3254"/>
                        <a14:foregroundMark x1="69802" y1="16864" x2="67822" y2="0"/>
                        <a14:foregroundMark x1="66832" y1="1479" x2="25248" y2="888"/>
                        <a14:foregroundMark x1="39604" y1="9172" x2="39604" y2="9172"/>
                        <a14:foregroundMark x1="51733" y1="9172" x2="38861" y2="18935"/>
                        <a14:foregroundMark x1="36881" y1="9763" x2="30941" y2="19822"/>
                        <a14:foregroundMark x1="32178" y1="8580" x2="51485" y2="13905"/>
                        <a14:foregroundMark x1="32178" y1="8580" x2="53713" y2="6805"/>
                        <a14:foregroundMark x1="56683" y1="9467" x2="60396" y2="15089"/>
                        <a14:foregroundMark x1="62376" y1="4734" x2="62376" y2="16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1652274"/>
            <a:ext cx="3848100" cy="3219450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13" y1="20552" x2="28101" y2="21166"/>
                        <a14:foregroundMark x1="28101" y1="21166" x2="29367" y2="307"/>
                        <a14:foregroundMark x1="29367" y1="307" x2="75696" y2="2147"/>
                        <a14:foregroundMark x1="75696" y1="2147" x2="75696" y2="20552"/>
                        <a14:foregroundMark x1="76203" y1="21779" x2="98987" y2="20859"/>
                        <a14:foregroundMark x1="97975" y1="22086" x2="99494" y2="99080"/>
                        <a14:foregroundMark x1="99241" y1="99080" x2="1266" y2="99693"/>
                        <a14:foregroundMark x1="1266" y1="99693" x2="2025" y2="19939"/>
                        <a14:foregroundMark x1="13418" y1="27301" x2="15443" y2="62270"/>
                        <a14:foregroundMark x1="15949" y1="62577" x2="49873" y2="62883"/>
                        <a14:foregroundMark x1="47848" y1="62883" x2="96962" y2="55215"/>
                        <a14:foregroundMark x1="80000" y1="89264" x2="14937" y2="69939"/>
                        <a14:foregroundMark x1="22278" y1="41718" x2="49873" y2="89571"/>
                        <a14:foregroundMark x1="33671" y1="79448" x2="46329" y2="88344"/>
                        <a14:foregroundMark x1="26582" y1="79755" x2="39494" y2="95706"/>
                        <a14:foregroundMark x1="27089" y1="85890" x2="36709" y2="90491"/>
                        <a14:foregroundMark x1="37722" y1="80675" x2="46329" y2="84663"/>
                        <a14:foregroundMark x1="58481" y1="80675" x2="66076" y2="83742"/>
                        <a14:foregroundMark x1="57975" y1="93252" x2="64557" y2="94479"/>
                        <a14:foregroundMark x1="76709" y1="26074" x2="85823" y2="3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08" y="1652274"/>
            <a:ext cx="3762375" cy="3105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6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C188A8E-A80B-A521-DA42-46ECC307E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813CD5D-7C4B-008A-2D10-7C02E5B6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4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05C9-5B15-532F-A056-11866CE625DD}"/>
              </a:ext>
            </a:extLst>
          </p:cNvPr>
          <p:cNvSpPr txBox="1"/>
          <p:nvPr/>
        </p:nvSpPr>
        <p:spPr>
          <a:xfrm>
            <a:off x="594362" y="214950"/>
            <a:ext cx="6147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Hardware Design</a:t>
            </a:r>
            <a:endParaRPr lang="en-US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4A6C-3C63-76BE-0581-73027AFC90C2}"/>
              </a:ext>
            </a:extLst>
          </p:cNvPr>
          <p:cNvSpPr txBox="1"/>
          <p:nvPr/>
        </p:nvSpPr>
        <p:spPr>
          <a:xfrm>
            <a:off x="681840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PCB Stack Up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BC2FAE2-6A5F-54A3-FF97-A896320C8673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CC1CFB40-3BC6-FC53-032F-0B4F0E9CCF3C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4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0" name="Google Shape;109;p16">
            <a:extLst>
              <a:ext uri="{FF2B5EF4-FFF2-40B4-BE49-F238E27FC236}">
                <a16:creationId xmlns:a16="http://schemas.microsoft.com/office/drawing/2014/main" id="{D9D87C04-9E34-D628-47FE-3C3AA067955A}"/>
              </a:ext>
            </a:extLst>
          </p:cNvPr>
          <p:cNvSpPr txBox="1">
            <a:spLocks/>
          </p:cNvSpPr>
          <p:nvPr/>
        </p:nvSpPr>
        <p:spPr>
          <a:xfrm>
            <a:off x="210041" y="4586139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Top layer </a:t>
            </a:r>
            <a:endParaRPr lang="en-US" sz="1700" b="1" i="1" dirty="0" smtClean="0">
              <a:latin typeface="+mj-lt"/>
            </a:endParaRPr>
          </a:p>
          <a:p>
            <a:pPr marL="203200"/>
            <a:endParaRPr lang="el-GR" sz="1800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Signals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ME54BS01 module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Sensors</a:t>
            </a:r>
            <a:endParaRPr lang="el-GR" sz="1800" dirty="0">
              <a:latin typeface="+mj-lt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89A5A72-6D4E-3A22-C65F-488E51F37E8D}"/>
              </a:ext>
            </a:extLst>
          </p:cNvPr>
          <p:cNvSpPr/>
          <p:nvPr/>
        </p:nvSpPr>
        <p:spPr>
          <a:xfrm rot="16200000">
            <a:off x="6001511" y="482855"/>
            <a:ext cx="237239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296D391-7E35-AB43-A94A-4CDE94486E70}"/>
              </a:ext>
            </a:extLst>
          </p:cNvPr>
          <p:cNvSpPr/>
          <p:nvPr/>
        </p:nvSpPr>
        <p:spPr>
          <a:xfrm rot="16200000">
            <a:off x="6102132" y="-862714"/>
            <a:ext cx="36000" cy="1152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C4C2A33-0726-FCF1-9E55-FF2C4AF4BC50}"/>
              </a:ext>
            </a:extLst>
          </p:cNvPr>
          <p:cNvSpPr/>
          <p:nvPr/>
        </p:nvSpPr>
        <p:spPr>
          <a:xfrm>
            <a:off x="8980334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323525" y="4599566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2800351" y="4547066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First inner </a:t>
            </a:r>
            <a:r>
              <a:rPr lang="en-US" sz="1700" b="1" i="1" dirty="0" smtClean="0">
                <a:latin typeface="+mj-lt"/>
              </a:rPr>
              <a:t>layer</a:t>
            </a:r>
            <a:endParaRPr lang="en-US" sz="1700" b="1" i="1" dirty="0">
              <a:latin typeface="+mj-lt"/>
            </a:endParaRP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Ground</a:t>
            </a:r>
            <a:endParaRPr lang="en-US" sz="1700" i="1" dirty="0">
              <a:latin typeface="+mj-lt"/>
            </a:endParaRPr>
          </a:p>
        </p:txBody>
      </p:sp>
      <p:sp>
        <p:nvSpPr>
          <p:cNvPr id="13" name="Google Shape;109;p16">
            <a:extLst>
              <a:ext uri="{FF2B5EF4-FFF2-40B4-BE49-F238E27FC236}">
                <a16:creationId xmlns:a16="http://schemas.microsoft.com/office/drawing/2014/main" id="{5F1C8B12-973F-7DF1-2E4B-F9B7D0211929}"/>
              </a:ext>
            </a:extLst>
          </p:cNvPr>
          <p:cNvSpPr txBox="1">
            <a:spLocks/>
          </p:cNvSpPr>
          <p:nvPr/>
        </p:nvSpPr>
        <p:spPr>
          <a:xfrm>
            <a:off x="8885563" y="4586139"/>
            <a:ext cx="309284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Bottom </a:t>
            </a:r>
            <a:r>
              <a:rPr lang="en-US" sz="1700" b="1" i="1" dirty="0" smtClean="0">
                <a:latin typeface="+mj-lt"/>
              </a:rPr>
              <a:t>layer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Management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USB Differential Pair</a:t>
            </a:r>
            <a:r>
              <a:rPr lang="en-US" sz="1700" b="1" i="1" dirty="0">
                <a:latin typeface="+mj-lt"/>
              </a:rPr>
              <a:t/>
            </a:r>
            <a:br>
              <a:rPr lang="en-US" sz="1700" b="1" i="1" dirty="0">
                <a:latin typeface="+mj-lt"/>
              </a:rPr>
            </a:br>
            <a:endParaRPr lang="en-US" sz="1700" b="1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A01EC-A45C-A1C1-BE53-8689C60DF8A6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2805515" y="4574490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6244035B-A7B2-7474-4E06-D58FEE972E95}"/>
              </a:ext>
            </a:extLst>
          </p:cNvPr>
          <p:cNvSpPr/>
          <p:nvPr/>
        </p:nvSpPr>
        <p:spPr>
          <a:xfrm>
            <a:off x="5871045" y="4606795"/>
            <a:ext cx="45719" cy="1656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Εικόνα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76" y="2162366"/>
            <a:ext cx="2372014" cy="1567710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8" y="2127913"/>
            <a:ext cx="2324722" cy="1532872"/>
          </a:xfrm>
          <a:prstGeom prst="rect">
            <a:avLst/>
          </a:prstGeom>
        </p:spPr>
      </p:pic>
      <p:pic>
        <p:nvPicPr>
          <p:cNvPr id="24" name="Εικόνα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42" y="2151995"/>
            <a:ext cx="2316636" cy="1532872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2" y="2162366"/>
            <a:ext cx="2358386" cy="1558656"/>
          </a:xfrm>
          <a:prstGeom prst="rect">
            <a:avLst/>
          </a:prstGeom>
        </p:spPr>
      </p:pic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09B915C8-BC51-D535-092D-8D84C6EE1EE7}"/>
              </a:ext>
            </a:extLst>
          </p:cNvPr>
          <p:cNvSpPr txBox="1">
            <a:spLocks/>
          </p:cNvSpPr>
          <p:nvPr/>
        </p:nvSpPr>
        <p:spPr>
          <a:xfrm>
            <a:off x="5829583" y="4583221"/>
            <a:ext cx="4020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/>
            <a:r>
              <a:rPr lang="en-US" sz="1700" b="1" i="1" dirty="0">
                <a:latin typeface="+mj-lt"/>
              </a:rPr>
              <a:t>Second inner layer</a:t>
            </a:r>
          </a:p>
          <a:p>
            <a:pPr marL="203200"/>
            <a:endParaRPr lang="en-US" sz="1700" b="1" i="1" dirty="0">
              <a:latin typeface="+mj-lt"/>
            </a:endParaRP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Power Plane 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3V3</a:t>
            </a:r>
          </a:p>
          <a:p>
            <a:pPr marL="488950" indent="-285750">
              <a:buFont typeface="Arial" panose="020B0604020202020204" pitchFamily="34" charset="0"/>
              <a:buChar char="•"/>
            </a:pPr>
            <a:r>
              <a:rPr lang="en-US" sz="1700" i="1" dirty="0" smtClean="0">
                <a:latin typeface="+mj-lt"/>
              </a:rPr>
              <a:t>5V</a:t>
            </a:r>
            <a:endParaRPr lang="en-US" sz="17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2CE663A-D4F8-A3A4-0164-8D1221438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83A2378-F977-45AD-49F0-00CA4681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5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B40B8-A6C1-7D8D-D35B-9B8FE6B158FE}"/>
              </a:ext>
            </a:extLst>
          </p:cNvPr>
          <p:cNvSpPr txBox="1"/>
          <p:nvPr/>
        </p:nvSpPr>
        <p:spPr>
          <a:xfrm>
            <a:off x="594363" y="214950"/>
            <a:ext cx="521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Schematic Diagram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3D61DF7-F41F-0019-ED88-D30A3FE12134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4F0BA172-0339-DDCA-7057-3F66796CD122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5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0F62329F-9137-EFAF-BA4F-8DC836CC782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D78C0-3F9E-934A-8ECF-E7FAAF7A5D6E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9" y="1364796"/>
            <a:ext cx="8041003" cy="4121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A20DE28C-D255-4401-134A-F7D158F3B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C88605F5-FDE3-4226-4BEE-90E6758C1A1F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65F0E07-AE11-AC47-AF20-CCFC269B7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6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1B149E3F-DDE2-1945-A935-6E0B02EF9F68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6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795EF-E8BC-823E-7CEB-30011F2C6E10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Power Supply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292E54D8-CA82-1898-9075-D700B23368C8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E5460-EF65-C46A-48EA-2FA51C728A1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1869645"/>
            <a:ext cx="12204432" cy="311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C019A0E-F40C-7773-24B7-7318CCD9C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CF03C68-1871-70C1-20E1-7F6A33209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7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5B6CE-6CE0-BD3A-0B60-AD8E3C83E792}"/>
              </a:ext>
            </a:extLst>
          </p:cNvPr>
          <p:cNvSpPr txBox="1"/>
          <p:nvPr/>
        </p:nvSpPr>
        <p:spPr>
          <a:xfrm>
            <a:off x="594362" y="214950"/>
            <a:ext cx="713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UART – USB Bridge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81E1465-DB22-468D-6D76-C7B2C31C9C8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Θέση αριθμού διαφάνειας 10">
            <a:extLst>
              <a:ext uri="{FF2B5EF4-FFF2-40B4-BE49-F238E27FC236}">
                <a16:creationId xmlns:a16="http://schemas.microsoft.com/office/drawing/2014/main" id="{8EC8785A-5A5B-BDD2-0518-A52932B58B43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7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E075F62-1CB5-9EF9-CFFE-C1EF33A49B5C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30DBD-CCAA-CEB6-7687-3673EBE7BA57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7" name="Εικόνα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4EF"/>
              </a:clrFrom>
              <a:clrTo>
                <a:srgbClr val="F5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/>
          <a:stretch/>
        </p:blipFill>
        <p:spPr>
          <a:xfrm>
            <a:off x="0" y="1693782"/>
            <a:ext cx="12192000" cy="396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5D820FF-4D10-CF6E-C56F-E28112BB3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530C853C-F33C-3AB1-312D-E1C86FA2A450}"/>
              </a:ext>
            </a:extLst>
          </p:cNvPr>
          <p:cNvSpPr/>
          <p:nvPr/>
        </p:nvSpPr>
        <p:spPr>
          <a:xfrm rot="16200000">
            <a:off x="6120835" y="490029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685031F9-BE31-9465-066E-738A3C449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8</a:t>
            </a:fld>
            <a:endParaRPr lang="el-GR"/>
          </a:p>
        </p:txBody>
      </p:sp>
      <p:sp>
        <p:nvSpPr>
          <p:cNvPr id="3" name="Θέση αριθμού διαφάνειας 10">
            <a:extLst>
              <a:ext uri="{FF2B5EF4-FFF2-40B4-BE49-F238E27FC236}">
                <a16:creationId xmlns:a16="http://schemas.microsoft.com/office/drawing/2014/main" id="{EF826275-703C-117D-214A-5A70DF282CCA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8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B8BA3-9967-66E6-9324-D66A68892666}"/>
              </a:ext>
            </a:extLst>
          </p:cNvPr>
          <p:cNvSpPr txBox="1"/>
          <p:nvPr/>
        </p:nvSpPr>
        <p:spPr>
          <a:xfrm>
            <a:off x="594363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Reflector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68EA1-D8E8-5D12-7ED3-05F594B11DE3}"/>
              </a:ext>
            </a:extLst>
          </p:cNvPr>
          <p:cNvSpPr txBox="1"/>
          <p:nvPr/>
        </p:nvSpPr>
        <p:spPr>
          <a:xfrm>
            <a:off x="594363" y="77255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E4C7A48-17AC-1994-81B8-240AF45F5E9C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F0D89-1AEB-999C-1B21-7FB9C6618C7F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27588" r="-629" b="26718"/>
          <a:stretch/>
        </p:blipFill>
        <p:spPr>
          <a:xfrm>
            <a:off x="2551845" y="896658"/>
            <a:ext cx="7088309" cy="5175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12685AB8-E70A-D612-7EF3-D376FA61F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DCDD3CC-B911-638B-2895-3D3C94D3E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mtClean="0"/>
              <a:t>9</a:t>
            </a:fld>
            <a:endParaRPr lang="el-GR"/>
          </a:p>
        </p:txBody>
      </p:sp>
      <p:sp>
        <p:nvSpPr>
          <p:cNvPr id="4" name="Θέση αριθμού διαφάνειας 10">
            <a:extLst>
              <a:ext uri="{FF2B5EF4-FFF2-40B4-BE49-F238E27FC236}">
                <a16:creationId xmlns:a16="http://schemas.microsoft.com/office/drawing/2014/main" id="{B3D9C27A-74A9-28DC-1EF0-146DA7BEE907}"/>
              </a:ext>
            </a:extLst>
          </p:cNvPr>
          <p:cNvSpPr txBox="1">
            <a:spLocks/>
          </p:cNvSpPr>
          <p:nvPr/>
        </p:nvSpPr>
        <p:spPr>
          <a:xfrm>
            <a:off x="9174480" y="1649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l-GR" sz="2000" b="1" smtClean="0">
                <a:solidFill>
                  <a:srgbClr val="0F0F0F"/>
                </a:solidFill>
                <a:latin typeface="+mj-lt"/>
              </a:rPr>
              <a:pPr/>
              <a:t>9</a:t>
            </a:fld>
            <a:endParaRPr lang="el-GR" sz="2000" b="1" dirty="0">
              <a:solidFill>
                <a:srgbClr val="0F0F0F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ACD42-7BFB-8C79-E286-DDFEE97AE509}"/>
              </a:ext>
            </a:extLst>
          </p:cNvPr>
          <p:cNvSpPr txBox="1"/>
          <p:nvPr/>
        </p:nvSpPr>
        <p:spPr>
          <a:xfrm>
            <a:off x="653850" y="214950"/>
            <a:ext cx="517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28300"/>
                </a:solidFill>
              </a:rPr>
              <a:t>Initiator Firmware</a:t>
            </a:r>
            <a:endParaRPr lang="el-GR" sz="3200" b="1" dirty="0">
              <a:solidFill>
                <a:srgbClr val="C28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9E61-28ED-9578-1AE5-991DB4A6627B}"/>
              </a:ext>
            </a:extLst>
          </p:cNvPr>
          <p:cNvSpPr txBox="1"/>
          <p:nvPr/>
        </p:nvSpPr>
        <p:spPr>
          <a:xfrm>
            <a:off x="653849" y="799725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</a:t>
            </a:r>
            <a:endParaRPr lang="el-GR" sz="2400" b="1" dirty="0">
              <a:solidFill>
                <a:schemeClr val="tx1"/>
              </a:solidFill>
            </a:endParaRP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5C451BA-ABAA-A9D8-C627-4D90FE1F6760}"/>
              </a:ext>
            </a:extLst>
          </p:cNvPr>
          <p:cNvSpPr/>
          <p:nvPr/>
        </p:nvSpPr>
        <p:spPr>
          <a:xfrm>
            <a:off x="320043" y="0"/>
            <a:ext cx="220980" cy="1166813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76FF3CAE-07C4-1D37-E14C-25D00E45FABE}"/>
              </a:ext>
            </a:extLst>
          </p:cNvPr>
          <p:cNvSpPr/>
          <p:nvPr/>
        </p:nvSpPr>
        <p:spPr>
          <a:xfrm rot="16200000">
            <a:off x="6053401" y="503516"/>
            <a:ext cx="133200" cy="12240000"/>
          </a:xfrm>
          <a:prstGeom prst="rect">
            <a:avLst/>
          </a:prstGeom>
          <a:gradFill flip="none" rotWithShape="1">
            <a:gsLst>
              <a:gs pos="48000">
                <a:srgbClr val="AC7300"/>
              </a:gs>
              <a:gs pos="0">
                <a:srgbClr val="0F0F0F"/>
              </a:gs>
              <a:gs pos="86000">
                <a:srgbClr val="D39F19"/>
              </a:gs>
              <a:gs pos="67000">
                <a:srgbClr val="C28300"/>
              </a:gs>
              <a:gs pos="100000">
                <a:srgbClr val="FBCC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AF29-DD97-D271-12A1-01550899F6F2}"/>
              </a:ext>
            </a:extLst>
          </p:cNvPr>
          <p:cNvSpPr txBox="1"/>
          <p:nvPr/>
        </p:nvSpPr>
        <p:spPr>
          <a:xfrm>
            <a:off x="11090365" y="5932571"/>
            <a:ext cx="859973" cy="461665"/>
          </a:xfrm>
          <a:prstGeom prst="rect">
            <a:avLst/>
          </a:prstGeom>
          <a:noFill/>
          <a:ln w="38100">
            <a:solidFill>
              <a:srgbClr val="AC7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16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sz="2400" b="1" dirty="0">
                <a:solidFill>
                  <a:srgbClr val="AC7300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endParaRPr lang="el-GR" sz="2400" b="1" dirty="0">
              <a:solidFill>
                <a:srgbClr val="AC7300"/>
              </a:solidFill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22228" r="225" b="21666"/>
          <a:stretch/>
        </p:blipFill>
        <p:spPr>
          <a:xfrm>
            <a:off x="3394202" y="1030557"/>
            <a:ext cx="5216398" cy="522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441</Words>
  <Application>Microsoft Office PowerPoint</Application>
  <PresentationFormat>Ευρεία οθόνη</PresentationFormat>
  <Paragraphs>184</Paragraphs>
  <Slides>19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syranastasi</dc:creator>
  <cp:lastModifiedBy>Asus</cp:lastModifiedBy>
  <cp:revision>184</cp:revision>
  <dcterms:modified xsi:type="dcterms:W3CDTF">2025-10-20T17:44:58Z</dcterms:modified>
</cp:coreProperties>
</file>